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  <p:embeddedFont>
      <p:font typeface="Proxima Nova" panose="020B0604020202020204" charset="0"/>
      <p:regular r:id="rId36"/>
      <p:bold r:id="rId37"/>
      <p:italic r:id="rId38"/>
      <p:boldItalic r:id="rId39"/>
    </p:embeddedFont>
    <p:embeddedFont>
      <p:font typeface="Roboto" panose="020B0604020202020204" charset="0"/>
      <p:regular r:id="rId40"/>
      <p:bold r:id="rId41"/>
      <p:italic r:id="rId42"/>
      <p:boldItalic r:id="rId43"/>
    </p:embeddedFont>
    <p:embeddedFont>
      <p:font typeface="Roboto Medium" panose="020B0604020202020204" charset="0"/>
      <p:regular r:id="rId44"/>
      <p:bold r:id="rId45"/>
      <p:italic r:id="rId46"/>
      <p:boldItalic r:id="rId47"/>
    </p:embeddedFont>
    <p:embeddedFont>
      <p:font typeface="Trebuchet MS" panose="020B0603020202020204" pitchFamily="3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7.xml"/><Relationship Id="rId51" Type="http://schemas.openxmlformats.org/officeDocument/2006/relationships/font" Target="fonts/font24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Introduce ourselves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2118c9b0e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2118c9b0e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John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Here is a sample of the metlife data from Tampa in 2019. The city is known for having a high number of sinkholes. Unfortunately, this means densely populated areas are most affected.</a:t>
            </a:r>
            <a:r>
              <a:rPr lang="en" sz="1700">
                <a:solidFill>
                  <a:schemeClr val="dk1"/>
                </a:solidFill>
              </a:rPr>
              <a:t> The exhibit to the right is an example of how many homes fall into a 1-mile radius of a reported sinkhole. This type of circumstance is very important for MetLife to consider when writing policies. </a:t>
            </a:r>
            <a:endParaRPr sz="17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2118c9b0e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2118c9b0e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2118c9b0e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2118c9b0e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9d652f898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a9d652f898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9d652f89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a9d652f89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b4659b7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b4659b7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9d652f898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a9d652f898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a22dc4a8b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a22dc4a8b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9d652f898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9d652f898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Ran 3 models of which GBT was best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ab4659b78b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ab4659b78b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 ran all of these model against each feature list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Precision of 98.78% represents the % of proportion of positive identifications that were actually correct. Its corrent 98.78% of the time.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Recall of just under 4% which looks at proportion of actual positives identifies correctly. In this case, Able to correctly identify 4% of sinkholes which is good considering low proportion of sinkhole presence to begin with.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Lift of 5 before cross validation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9d652f898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9d652f898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a22094c64b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a22094c64b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This essentially ranks or rather scores our validation metrics and sorts on highest scores.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If you look at first group #1 basically saying that the first 10% or so is a better group to target because you can achiece a response rate of 0.18 which is 5 times higher than what you would get if you were targeting the entire population of data as a whole, hence the lift of 5.07. Where you would not want to write policy here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Gain chart: if you target 10% sample, the gain is about 50% which means that 50% of those targets will be covered by just sampling this 10% of our data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c37d6fcb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c37d6fcb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Targeting this 1st sample group of 10% would increase respone rate to .23%, 6.48x higher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9d652f898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9d652f898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Caroline 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a9d652f898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a9d652f898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Caroline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b4659b78b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ab4659b78b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Caroline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ab4659b78b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ab4659b78b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Caroline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2118c9b0e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2118c9b0e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9d652f898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9d652f898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9d652f898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9d652f898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2118c9b0e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2118c9b0e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2118c9b0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2118c9b0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Filtered to higher end &gt; 1700 precip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is higher for target yes sinkhole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c4b7fe91e_4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ac4b7fe91e_4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trend is positive, more sinkhole history has more current sinkhole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2118c9b0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2118c9b0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John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There has not been a significant rise or decline in sinkholes over the last 4 years. However, there are locations where sinkholes have occurred repeatedly between 2016 and 2019; most significantly, Tampa and Central Florida.</a:t>
            </a:r>
            <a:endParaRPr sz="17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MetLife Sinkhole Analysis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Michael Andrejco</a:t>
            </a:r>
            <a:endParaRPr sz="1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Devon Bolen</a:t>
            </a:r>
            <a:endParaRPr sz="1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Gina Catellier</a:t>
            </a:r>
            <a:endParaRPr sz="1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John Leary</a:t>
            </a:r>
            <a:endParaRPr sz="17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Caroline Williams</a:t>
            </a:r>
            <a:endParaRPr sz="1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>
            <a:spLocks noGrp="1"/>
          </p:cNvSpPr>
          <p:nvPr>
            <p:ph type="title"/>
          </p:nvPr>
        </p:nvSpPr>
        <p:spPr>
          <a:xfrm>
            <a:off x="275100" y="330825"/>
            <a:ext cx="3586800" cy="11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High Risk Area</a:t>
            </a:r>
            <a:endParaRPr sz="3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/>
              <a:t>Tampa</a:t>
            </a:r>
            <a:endParaRPr sz="3500" b="1"/>
          </a:p>
        </p:txBody>
      </p:sp>
      <p:pic>
        <p:nvPicPr>
          <p:cNvPr id="134" name="Google Shape;134;p22"/>
          <p:cNvPicPr preferRelativeResize="0"/>
          <p:nvPr/>
        </p:nvPicPr>
        <p:blipFill rotWithShape="1">
          <a:blip r:embed="rId3">
            <a:alphaModFix/>
          </a:blip>
          <a:srcRect t="12556"/>
          <a:stretch/>
        </p:blipFill>
        <p:spPr>
          <a:xfrm>
            <a:off x="713775" y="2201850"/>
            <a:ext cx="2709450" cy="2636850"/>
          </a:xfrm>
          <a:prstGeom prst="rect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9565" y="1017725"/>
            <a:ext cx="4285310" cy="3820975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6" name="Google Shape;136;p22"/>
          <p:cNvSpPr/>
          <p:nvPr/>
        </p:nvSpPr>
        <p:spPr>
          <a:xfrm>
            <a:off x="2268725" y="3721650"/>
            <a:ext cx="288000" cy="295200"/>
          </a:xfrm>
          <a:prstGeom prst="rect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7" name="Google Shape;137;p22"/>
          <p:cNvCxnSpPr/>
          <p:nvPr/>
        </p:nvCxnSpPr>
        <p:spPr>
          <a:xfrm rot="10800000" flipH="1">
            <a:off x="2564375" y="994625"/>
            <a:ext cx="1941900" cy="273510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22"/>
          <p:cNvCxnSpPr/>
          <p:nvPr/>
        </p:nvCxnSpPr>
        <p:spPr>
          <a:xfrm>
            <a:off x="2556725" y="4016850"/>
            <a:ext cx="1926300" cy="83130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311700" y="781350"/>
            <a:ext cx="26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/>
              <a:t>Gulf Coast</a:t>
            </a:r>
            <a:endParaRPr sz="3700" b="1"/>
          </a:p>
        </p:txBody>
      </p:sp>
      <p:sp>
        <p:nvSpPr>
          <p:cNvPr id="144" name="Google Shape;144;p23"/>
          <p:cNvSpPr txBox="1">
            <a:spLocks noGrp="1"/>
          </p:cNvSpPr>
          <p:nvPr>
            <p:ph type="body" idx="1"/>
          </p:nvPr>
        </p:nvSpPr>
        <p:spPr>
          <a:xfrm>
            <a:off x="311700" y="1689450"/>
            <a:ext cx="3240900" cy="26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is one example of how water coming in from the coastline has a massive impact on inland water formations. This also plays a significant role in causing accelerated erosion to limestone in the area. 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201" y="296200"/>
            <a:ext cx="4374401" cy="4551099"/>
          </a:xfrm>
          <a:prstGeom prst="rect">
            <a:avLst/>
          </a:prstGeom>
          <a:noFill/>
          <a:ln w="3810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6" name="Google Shape;146;p23"/>
          <p:cNvSpPr txBox="1"/>
          <p:nvPr/>
        </p:nvSpPr>
        <p:spPr>
          <a:xfrm>
            <a:off x="311700" y="513925"/>
            <a:ext cx="1238400" cy="4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The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>
            <a:spLocks noGrp="1"/>
          </p:cNvSpPr>
          <p:nvPr>
            <p:ph type="title"/>
          </p:nvPr>
        </p:nvSpPr>
        <p:spPr>
          <a:xfrm>
            <a:off x="311700" y="1907850"/>
            <a:ext cx="8520600" cy="13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 b="1"/>
              <a:t>Model Creation</a:t>
            </a:r>
            <a:endParaRPr sz="71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/>
          <p:nvPr/>
        </p:nvSpPr>
        <p:spPr>
          <a:xfrm>
            <a:off x="5107825" y="1792961"/>
            <a:ext cx="1295400" cy="1557600"/>
          </a:xfrm>
          <a:prstGeom prst="can">
            <a:avLst>
              <a:gd name="adj" fmla="val 25000"/>
            </a:avLst>
          </a:prstGeom>
          <a:solidFill>
            <a:srgbClr val="E06666"/>
          </a:solidFill>
          <a:ln w="9525" cap="flat" cmpd="sng">
            <a:solidFill>
              <a:srgbClr val="99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76200" dir="63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5"/>
          <p:cNvSpPr/>
          <p:nvPr/>
        </p:nvSpPr>
        <p:spPr>
          <a:xfrm>
            <a:off x="2824713" y="1905588"/>
            <a:ext cx="1461600" cy="1201525"/>
          </a:xfrm>
          <a:prstGeom prst="flowChartInternalStorage">
            <a:avLst/>
          </a:prstGeom>
          <a:solidFill>
            <a:schemeClr val="accent4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85725" dir="5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5"/>
          <p:cNvSpPr/>
          <p:nvPr/>
        </p:nvSpPr>
        <p:spPr>
          <a:xfrm>
            <a:off x="467225" y="1859919"/>
            <a:ext cx="1563624" cy="1306044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66675" dir="61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5"/>
          <p:cNvSpPr/>
          <p:nvPr/>
        </p:nvSpPr>
        <p:spPr>
          <a:xfrm>
            <a:off x="7232794" y="2046825"/>
            <a:ext cx="1400522" cy="806400"/>
          </a:xfrm>
          <a:prstGeom prst="flowChartDisplay">
            <a:avLst/>
          </a:prstGeom>
          <a:solidFill>
            <a:srgbClr val="6D9EEB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76200" dir="61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Building Process</a:t>
            </a:r>
            <a:endParaRPr/>
          </a:p>
        </p:txBody>
      </p:sp>
      <p:sp>
        <p:nvSpPr>
          <p:cNvPr id="161" name="Google Shape;161;p25"/>
          <p:cNvSpPr txBox="1"/>
          <p:nvPr/>
        </p:nvSpPr>
        <p:spPr>
          <a:xfrm>
            <a:off x="408775" y="2114538"/>
            <a:ext cx="1461600" cy="11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Sinkhole</a:t>
            </a: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Data</a:t>
            </a:r>
            <a:endParaRPr sz="24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2" name="Google Shape;162;p25"/>
          <p:cNvSpPr/>
          <p:nvPr/>
        </p:nvSpPr>
        <p:spPr>
          <a:xfrm>
            <a:off x="2127300" y="2329875"/>
            <a:ext cx="654300" cy="240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5"/>
          <p:cNvSpPr txBox="1"/>
          <p:nvPr/>
        </p:nvSpPr>
        <p:spPr>
          <a:xfrm>
            <a:off x="2931587" y="2157600"/>
            <a:ext cx="1396500" cy="9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Feature</a:t>
            </a:r>
            <a:endParaRPr sz="17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Engineering</a:t>
            </a:r>
            <a:endParaRPr sz="17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4" name="Google Shape;164;p25"/>
          <p:cNvSpPr txBox="1"/>
          <p:nvPr/>
        </p:nvSpPr>
        <p:spPr>
          <a:xfrm>
            <a:off x="5057277" y="2326375"/>
            <a:ext cx="13965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Modeling</a:t>
            </a:r>
            <a:endParaRPr sz="21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5" name="Google Shape;165;p25"/>
          <p:cNvSpPr txBox="1"/>
          <p:nvPr/>
        </p:nvSpPr>
        <p:spPr>
          <a:xfrm>
            <a:off x="7171623" y="2175225"/>
            <a:ext cx="15636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Insights</a:t>
            </a:r>
            <a:endParaRPr sz="2200"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6" name="Google Shape;166;p25"/>
          <p:cNvSpPr/>
          <p:nvPr/>
        </p:nvSpPr>
        <p:spPr>
          <a:xfrm>
            <a:off x="4371200" y="2329875"/>
            <a:ext cx="654300" cy="240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6485550" y="2329875"/>
            <a:ext cx="654300" cy="240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Selection &amp; Engineering</a:t>
            </a:r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wanted to build models that contained: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Soil data and aquifer data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Then use combinations of the following to see what features were the best: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Prior years population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Housing density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 prior existing sinkholes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Weather/precipitation data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>
            <a:spLocks noGrp="1"/>
          </p:cNvSpPr>
          <p:nvPr>
            <p:ph type="title"/>
          </p:nvPr>
        </p:nvSpPr>
        <p:spPr>
          <a:xfrm>
            <a:off x="311700" y="3206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Lists</a:t>
            </a:r>
            <a:endParaRPr/>
          </a:p>
        </p:txBody>
      </p:sp>
      <p:grpSp>
        <p:nvGrpSpPr>
          <p:cNvPr id="179" name="Google Shape;179;p27"/>
          <p:cNvGrpSpPr/>
          <p:nvPr/>
        </p:nvGrpSpPr>
        <p:grpSpPr>
          <a:xfrm>
            <a:off x="613450" y="1017725"/>
            <a:ext cx="2486808" cy="3835424"/>
            <a:chOff x="1118234" y="283725"/>
            <a:chExt cx="2090809" cy="4212900"/>
          </a:xfrm>
        </p:grpSpPr>
        <p:sp>
          <p:nvSpPr>
            <p:cNvPr id="180" name="Google Shape;180;p27"/>
            <p:cNvSpPr/>
            <p:nvPr/>
          </p:nvSpPr>
          <p:spPr>
            <a:xfrm>
              <a:off x="1178643" y="283725"/>
              <a:ext cx="2030400" cy="42129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1118234" y="341749"/>
              <a:ext cx="2048100" cy="40638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1D7E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1233923" y="692795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Feature List #1</a:t>
              </a:r>
              <a:endParaRPr sz="18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1175269" y="1300887"/>
              <a:ext cx="1932300" cy="296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Aquifer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Some Population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Housing density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Some Soil Component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AWS, TKO, SOCO, NCCPI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Some Precipitation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Monthly 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Some ratio of prior years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4" name="Google Shape;184;p27"/>
          <p:cNvGrpSpPr/>
          <p:nvPr/>
        </p:nvGrpSpPr>
        <p:grpSpPr>
          <a:xfrm>
            <a:off x="3466850" y="1017735"/>
            <a:ext cx="2486837" cy="3835485"/>
            <a:chOff x="1118217" y="283725"/>
            <a:chExt cx="2090833" cy="4076400"/>
          </a:xfrm>
        </p:grpSpPr>
        <p:sp>
          <p:nvSpPr>
            <p:cNvPr id="185" name="Google Shape;185;p2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1118217" y="341742"/>
              <a:ext cx="2048100" cy="39594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1D7E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1266733" y="692795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Feature List #2</a:t>
              </a:r>
              <a:endParaRPr sz="18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1176114" y="1300906"/>
              <a:ext cx="1932300" cy="288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2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Aquifer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All Population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Housing density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Home values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Lots of Soil Component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AWS, TKO, SOCO, NCCPI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All Precipitation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Monthly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Ratio of prior years 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9" name="Google Shape;189;p27"/>
          <p:cNvGrpSpPr/>
          <p:nvPr/>
        </p:nvGrpSpPr>
        <p:grpSpPr>
          <a:xfrm>
            <a:off x="6385100" y="1017709"/>
            <a:ext cx="2447324" cy="3848937"/>
            <a:chOff x="1118214" y="283725"/>
            <a:chExt cx="2090836" cy="4076400"/>
          </a:xfrm>
        </p:grpSpPr>
        <p:sp>
          <p:nvSpPr>
            <p:cNvPr id="190" name="Google Shape;190;p27"/>
            <p:cNvSpPr/>
            <p:nvPr/>
          </p:nvSpPr>
          <p:spPr>
            <a:xfrm>
              <a:off x="1178650" y="283725"/>
              <a:ext cx="2030400" cy="40764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1118214" y="341756"/>
              <a:ext cx="2048100" cy="3930900"/>
            </a:xfrm>
            <a:prstGeom prst="rect">
              <a:avLst/>
            </a:prstGeom>
            <a:solidFill>
              <a:srgbClr val="FFFFFF"/>
            </a:solidFill>
            <a:ln w="19050" cap="flat" cmpd="sng">
              <a:solidFill>
                <a:srgbClr val="1D7E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1225914" y="692795"/>
              <a:ext cx="1815000" cy="60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1D7E74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Feature List #3</a:t>
              </a:r>
              <a:endParaRPr sz="1800">
                <a:solidFill>
                  <a:srgbClr val="1D7E74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1167274" y="1300899"/>
              <a:ext cx="1932300" cy="281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2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Aquifer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All Population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Housing density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Home values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Lots of Soil Component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AWS, TKO, SOCO, NCCPI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1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300"/>
                <a:buFont typeface="Roboto"/>
                <a:buChar char="●"/>
              </a:pPr>
              <a:r>
                <a:rPr lang="en" sz="13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Very little Precipitation Data</a:t>
              </a:r>
              <a:endParaRPr sz="13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914400" lvl="1" indent="-2984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D7E74"/>
                </a:buClr>
                <a:buSzPts val="1100"/>
                <a:buFont typeface="Roboto"/>
                <a:buChar char="○"/>
              </a:pPr>
              <a:r>
                <a:rPr lang="en" sz="1100">
                  <a:solidFill>
                    <a:srgbClr val="1D7E74"/>
                  </a:solidFill>
                  <a:latin typeface="Roboto"/>
                  <a:ea typeface="Roboto"/>
                  <a:cs typeface="Roboto"/>
                  <a:sym typeface="Roboto"/>
                </a:rPr>
                <a:t>Ratio of prior years</a:t>
              </a:r>
              <a:endParaRPr sz="1100">
                <a:solidFill>
                  <a:srgbClr val="1D7E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Creation With Imbalanced Data</a:t>
            </a:r>
            <a:endParaRPr/>
          </a:p>
        </p:txBody>
      </p:sp>
      <p:sp>
        <p:nvSpPr>
          <p:cNvPr id="199" name="Google Shape;199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First analysis of our data showed that it was highly imbalanced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an oversampling method to duplicate 40% of the minority class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Functions created to run with the models: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Depiction of model performance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Depicting feature weights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Probability selection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Cumulative lift/gain charts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>
            <a:spLocks noGrp="1"/>
          </p:cNvSpPr>
          <p:nvPr>
            <p:ph type="title"/>
          </p:nvPr>
        </p:nvSpPr>
        <p:spPr>
          <a:xfrm>
            <a:off x="311700" y="1907850"/>
            <a:ext cx="8520600" cy="13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 b="1"/>
              <a:t>Model Results</a:t>
            </a:r>
            <a:endParaRPr sz="7100"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Modeling Results</a:t>
            </a:r>
            <a:endParaRPr/>
          </a:p>
        </p:txBody>
      </p:sp>
      <p:sp>
        <p:nvSpPr>
          <p:cNvPr id="210" name="Google Shape;210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Logistic Regression</a:t>
            </a:r>
            <a:r>
              <a:rPr lang="en"/>
              <a:t> - Worst Performer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Poor precision and recall scores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Substandard lift scores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Random Forest - </a:t>
            </a:r>
            <a:r>
              <a:rPr lang="en"/>
              <a:t>Good Performer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Poor lift scores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Gradient Boosted Tree</a:t>
            </a:r>
            <a:r>
              <a:rPr lang="en"/>
              <a:t> - Best Performer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 precision scores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Good lift scores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/>
          <p:nvPr/>
        </p:nvSpPr>
        <p:spPr>
          <a:xfrm>
            <a:off x="3189100" y="1063350"/>
            <a:ext cx="5414100" cy="33216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title"/>
          </p:nvPr>
        </p:nvSpPr>
        <p:spPr>
          <a:xfrm>
            <a:off x="311700" y="10825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 Boosted Tree Results</a:t>
            </a:r>
            <a:endParaRPr sz="1200"/>
          </a:p>
        </p:txBody>
      </p:sp>
      <p:sp>
        <p:nvSpPr>
          <p:cNvPr id="217" name="Google Shape;217;p31"/>
          <p:cNvSpPr txBox="1">
            <a:spLocks noGrp="1"/>
          </p:cNvSpPr>
          <p:nvPr>
            <p:ph type="body" idx="1"/>
          </p:nvPr>
        </p:nvSpPr>
        <p:spPr>
          <a:xfrm>
            <a:off x="418900" y="1305525"/>
            <a:ext cx="3331500" cy="3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Feature List 1:</a:t>
            </a:r>
            <a:endParaRPr sz="1600"/>
          </a:p>
          <a:p>
            <a:pPr marL="9144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Precision = 89.5%</a:t>
            </a:r>
            <a:endParaRPr sz="1400"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Recall: 7.7%</a:t>
            </a:r>
            <a:endParaRPr sz="1400"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Lift: 6.46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Feature List 2: </a:t>
            </a:r>
            <a:endParaRPr sz="1600"/>
          </a:p>
          <a:p>
            <a:pPr marL="9144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Precision = 86.18% </a:t>
            </a:r>
            <a:endParaRPr sz="1400"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Recall: 8.8%</a:t>
            </a:r>
            <a:endParaRPr sz="1400"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Lift: 6.45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18" name="Google Shape;218;p31"/>
          <p:cNvSpPr txBox="1"/>
          <p:nvPr/>
        </p:nvSpPr>
        <p:spPr>
          <a:xfrm>
            <a:off x="3189100" y="1473450"/>
            <a:ext cx="2872800" cy="20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Proxima Nova"/>
                <a:ea typeface="Proxima Nova"/>
                <a:cs typeface="Proxima Nova"/>
                <a:sym typeface="Proxima Nova"/>
              </a:rPr>
              <a:t>Feature List 3</a:t>
            </a:r>
            <a:endParaRPr sz="190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365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Proxima Nova"/>
              <a:buChar char="●"/>
            </a:pPr>
            <a:r>
              <a:rPr lang="en" sz="1700">
                <a:latin typeface="Proxima Nova"/>
                <a:ea typeface="Proxima Nova"/>
                <a:cs typeface="Proxima Nova"/>
                <a:sym typeface="Proxima Nova"/>
              </a:rPr>
              <a:t>Precision = 98.78%</a:t>
            </a:r>
            <a:endParaRPr sz="170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Proxima Nova"/>
              <a:buChar char="●"/>
            </a:pPr>
            <a:r>
              <a:rPr lang="en" sz="1700">
                <a:latin typeface="Proxima Nova"/>
                <a:ea typeface="Proxima Nova"/>
                <a:cs typeface="Proxima Nova"/>
                <a:sym typeface="Proxima Nova"/>
              </a:rPr>
              <a:t>Recall: 3.7%</a:t>
            </a:r>
            <a:endParaRPr sz="1700"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Proxima Nova"/>
              <a:buChar char="●"/>
            </a:pPr>
            <a:r>
              <a:rPr lang="en" sz="1700">
                <a:latin typeface="Proxima Nova"/>
                <a:ea typeface="Proxima Nova"/>
                <a:cs typeface="Proxima Nova"/>
                <a:sym typeface="Proxima Nova"/>
              </a:rPr>
              <a:t>Lift: 5.07</a:t>
            </a:r>
            <a:endParaRPr sz="17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9" name="Google Shape;219;p31"/>
          <p:cNvSpPr/>
          <p:nvPr/>
        </p:nvSpPr>
        <p:spPr>
          <a:xfrm>
            <a:off x="6123150" y="1397250"/>
            <a:ext cx="2451600" cy="26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Features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Aquifer Data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All Population Data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○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Housing density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○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Home values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Lots of Soil Component Data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○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AWS, TKO, SOCO, NCCPI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Very little Precipitation Data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Char char="○"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Ratio of prior years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of Analysis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033000"/>
            <a:ext cx="8520600" cy="10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The primary goal of our analysis is to be able to predict the occurrence of a sinkhole within a one mile radius of any given location in Florida.</a:t>
            </a:r>
            <a:endParaRPr sz="21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1039238" y="2296075"/>
            <a:ext cx="1078200" cy="501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1125788" y="2357800"/>
            <a:ext cx="9051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Weather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782763" y="2958700"/>
            <a:ext cx="1078200" cy="501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782763" y="3020425"/>
            <a:ext cx="10782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Population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782763" y="3621325"/>
            <a:ext cx="1078200" cy="501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869313" y="3683050"/>
            <a:ext cx="9918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Soil Type</a:t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73" name="Google Shape;73;p14"/>
          <p:cNvCxnSpPr>
            <a:stCxn id="72" idx="3"/>
            <a:endCxn id="74" idx="2"/>
          </p:cNvCxnSpPr>
          <p:nvPr/>
        </p:nvCxnSpPr>
        <p:spPr>
          <a:xfrm rot="10800000" flipH="1">
            <a:off x="1861113" y="3609850"/>
            <a:ext cx="1280400" cy="229500"/>
          </a:xfrm>
          <a:prstGeom prst="curvedConnector3">
            <a:avLst>
              <a:gd name="adj1" fmla="val 50005"/>
            </a:avLst>
          </a:prstGeom>
          <a:noFill/>
          <a:ln w="28575" cap="flat" cmpd="sng">
            <a:solidFill>
              <a:srgbClr val="F1C232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74" name="Google Shape;74;p14"/>
          <p:cNvSpPr/>
          <p:nvPr/>
        </p:nvSpPr>
        <p:spPr>
          <a:xfrm>
            <a:off x="3141638" y="2625250"/>
            <a:ext cx="2370000" cy="1575300"/>
          </a:xfrm>
          <a:prstGeom prst="cube">
            <a:avLst>
              <a:gd name="adj" fmla="val 25000"/>
            </a:avLst>
          </a:prstGeom>
          <a:solidFill>
            <a:schemeClr val="accent3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76200" dir="61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5" name="Google Shape;75;p14"/>
          <p:cNvCxnSpPr>
            <a:stCxn id="70" idx="3"/>
            <a:endCxn id="74" idx="2"/>
          </p:cNvCxnSpPr>
          <p:nvPr/>
        </p:nvCxnSpPr>
        <p:spPr>
          <a:xfrm>
            <a:off x="1860963" y="3176725"/>
            <a:ext cx="1280700" cy="433200"/>
          </a:xfrm>
          <a:prstGeom prst="curvedConnector3">
            <a:avLst>
              <a:gd name="adj1" fmla="val 49999"/>
            </a:avLst>
          </a:prstGeom>
          <a:noFill/>
          <a:ln w="28575" cap="flat" cmpd="sng">
            <a:solidFill>
              <a:srgbClr val="F1C232"/>
            </a:solidFill>
            <a:prstDash val="dash"/>
            <a:round/>
            <a:headEnd type="oval" w="med" len="med"/>
            <a:tailEnd type="none" w="med" len="med"/>
          </a:ln>
        </p:spPr>
      </p:cxnSp>
      <p:cxnSp>
        <p:nvCxnSpPr>
          <p:cNvPr id="76" name="Google Shape;76;p14"/>
          <p:cNvCxnSpPr>
            <a:stCxn id="67" idx="0"/>
            <a:endCxn id="74" idx="2"/>
          </p:cNvCxnSpPr>
          <p:nvPr/>
        </p:nvCxnSpPr>
        <p:spPr>
          <a:xfrm>
            <a:off x="2117438" y="2547025"/>
            <a:ext cx="1024200" cy="1062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rgbClr val="F1C232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77" name="Google Shape;77;p14"/>
          <p:cNvSpPr txBox="1"/>
          <p:nvPr/>
        </p:nvSpPr>
        <p:spPr>
          <a:xfrm>
            <a:off x="3427963" y="3273250"/>
            <a:ext cx="1588200" cy="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MODEL</a:t>
            </a:r>
            <a:endParaRPr sz="28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5713663" y="3168400"/>
            <a:ext cx="740700" cy="441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6656388" y="3045450"/>
            <a:ext cx="1448442" cy="687204"/>
          </a:xfrm>
          <a:prstGeom prst="flowChartTermina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4"/>
          <p:cNvSpPr txBox="1"/>
          <p:nvPr/>
        </p:nvSpPr>
        <p:spPr>
          <a:xfrm>
            <a:off x="6792163" y="3107800"/>
            <a:ext cx="11769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Yes/No</a:t>
            </a:r>
            <a:endParaRPr sz="23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1039163" y="4283950"/>
            <a:ext cx="1078200" cy="5019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/>
          <p:cNvSpPr txBox="1"/>
          <p:nvPr/>
        </p:nvSpPr>
        <p:spPr>
          <a:xfrm>
            <a:off x="1238813" y="4335325"/>
            <a:ext cx="6789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Etc...</a:t>
            </a:r>
            <a:endParaRPr sz="1600"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83" name="Google Shape;83;p14"/>
          <p:cNvCxnSpPr>
            <a:endCxn id="74" idx="2"/>
          </p:cNvCxnSpPr>
          <p:nvPr/>
        </p:nvCxnSpPr>
        <p:spPr>
          <a:xfrm rot="10800000" flipH="1">
            <a:off x="2125538" y="3609813"/>
            <a:ext cx="1016100" cy="949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rgbClr val="F1C232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84" name="Google Shape;84;p14"/>
          <p:cNvSpPr txBox="1"/>
          <p:nvPr/>
        </p:nvSpPr>
        <p:spPr>
          <a:xfrm>
            <a:off x="6661225" y="2619825"/>
            <a:ext cx="1438800" cy="3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latin typeface="Proxima Nova"/>
                <a:ea typeface="Proxima Nova"/>
                <a:cs typeface="Proxima Nova"/>
                <a:sym typeface="Proxima Nova"/>
              </a:rPr>
              <a:t>Sinkhole?</a:t>
            </a:r>
            <a:endParaRPr sz="2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>
            <a:spLocks noGrp="1"/>
          </p:cNvSpPr>
          <p:nvPr>
            <p:ph type="title"/>
          </p:nvPr>
        </p:nvSpPr>
        <p:spPr>
          <a:xfrm>
            <a:off x="311700" y="184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 for Feature List #3</a:t>
            </a:r>
            <a:endParaRPr/>
          </a:p>
        </p:txBody>
      </p:sp>
      <p:pic>
        <p:nvPicPr>
          <p:cNvPr id="225" name="Google Shape;22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0876" y="1435076"/>
            <a:ext cx="3139175" cy="227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2"/>
          <p:cNvPicPr preferRelativeResize="0"/>
          <p:nvPr/>
        </p:nvPicPr>
        <p:blipFill rotWithShape="1">
          <a:blip r:embed="rId4">
            <a:alphaModFix/>
          </a:blip>
          <a:srcRect l="7891" r="46803"/>
          <a:stretch/>
        </p:blipFill>
        <p:spPr>
          <a:xfrm>
            <a:off x="447325" y="1281938"/>
            <a:ext cx="2837300" cy="285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5200" y="1488613"/>
            <a:ext cx="2522825" cy="2445537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2"/>
          <p:cNvSpPr txBox="1"/>
          <p:nvPr/>
        </p:nvSpPr>
        <p:spPr>
          <a:xfrm>
            <a:off x="167725" y="4140825"/>
            <a:ext cx="6485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Reported data from gradient boosted tree model with feature list 3. </a:t>
            </a: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A. 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Lift chart from modeling results with feature list 3. </a:t>
            </a: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B. 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Cumulative gains curve. </a:t>
            </a:r>
            <a:r>
              <a:rPr lang="en" sz="1200" b="1">
                <a:latin typeface="Proxima Nova"/>
                <a:ea typeface="Proxima Nova"/>
                <a:cs typeface="Proxima Nova"/>
                <a:sym typeface="Proxima Nova"/>
              </a:rPr>
              <a:t>C. </a:t>
            </a: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Cumulative lift curve.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9" name="Google Shape;229;p32"/>
          <p:cNvSpPr txBox="1"/>
          <p:nvPr/>
        </p:nvSpPr>
        <p:spPr>
          <a:xfrm>
            <a:off x="167725" y="1062325"/>
            <a:ext cx="2796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0" name="Google Shape;230;p32"/>
          <p:cNvSpPr txBox="1"/>
          <p:nvPr/>
        </p:nvSpPr>
        <p:spPr>
          <a:xfrm>
            <a:off x="3801725" y="1132125"/>
            <a:ext cx="181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B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1" name="Google Shape;231;p32"/>
          <p:cNvSpPr txBox="1"/>
          <p:nvPr/>
        </p:nvSpPr>
        <p:spPr>
          <a:xfrm>
            <a:off x="6204400" y="1132125"/>
            <a:ext cx="1818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C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 Validation Results - Feature List #3</a:t>
            </a:r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7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After performing cross validation on the model, we saw significantly higher lift results</a:t>
            </a:r>
            <a:endParaRPr/>
          </a:p>
        </p:txBody>
      </p:sp>
      <p:pic>
        <p:nvPicPr>
          <p:cNvPr id="238" name="Google Shape;238;p33"/>
          <p:cNvPicPr preferRelativeResize="0"/>
          <p:nvPr/>
        </p:nvPicPr>
        <p:blipFill rotWithShape="1">
          <a:blip r:embed="rId3">
            <a:alphaModFix/>
          </a:blip>
          <a:srcRect l="15282"/>
          <a:stretch/>
        </p:blipFill>
        <p:spPr>
          <a:xfrm>
            <a:off x="2809352" y="1613725"/>
            <a:ext cx="3346250" cy="32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4"/>
          <p:cNvSpPr txBox="1">
            <a:spLocks noGrp="1"/>
          </p:cNvSpPr>
          <p:nvPr>
            <p:ph type="title"/>
          </p:nvPr>
        </p:nvSpPr>
        <p:spPr>
          <a:xfrm>
            <a:off x="311700" y="235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Weights and Model Insights</a:t>
            </a:r>
            <a:endParaRPr/>
          </a:p>
        </p:txBody>
      </p:sp>
      <p:sp>
        <p:nvSpPr>
          <p:cNvPr id="244" name="Google Shape;244;p34"/>
          <p:cNvSpPr txBox="1">
            <a:spLocks noGrp="1"/>
          </p:cNvSpPr>
          <p:nvPr>
            <p:ph type="body" idx="1"/>
          </p:nvPr>
        </p:nvSpPr>
        <p:spPr>
          <a:xfrm>
            <a:off x="311700" y="808075"/>
            <a:ext cx="8520600" cy="20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Soil and Aquifer data alone were not enough to make any accurate predictions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Weather and Population features were later added to the training data which improved the model significantly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 Whether or not there was a prior existing sinkhole mattered for predictions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45" name="Google Shape;24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275" y="2490200"/>
            <a:ext cx="4636401" cy="24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4"/>
          <p:cNvSpPr txBox="1"/>
          <p:nvPr/>
        </p:nvSpPr>
        <p:spPr>
          <a:xfrm>
            <a:off x="6289675" y="4388750"/>
            <a:ext cx="2375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Feature importance data for top features in feature list #3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Results</a:t>
            </a:r>
            <a:endParaRPr/>
          </a:p>
        </p:txBody>
      </p:sp>
      <p:sp>
        <p:nvSpPr>
          <p:cNvPr id="252" name="Google Shape;252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 conclusion the biggest predictors of sinkholes were soil type, weather impacts, and population density. </a:t>
            </a:r>
            <a:endParaRPr sz="22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/>
              <a:t>Based on the data provided by MetLife, our model is able to make a solid prediction as to whether or not a sinkhole will occur.</a:t>
            </a:r>
            <a:endParaRPr sz="2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258" name="Google Shape;258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MetLife should be careful when writing policies for decile groups one and two from the lift chart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These docile groups have a higher percentage of a sinkhole occurring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MetLife should not be as worried with writing policies for other decile groups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75000" cy="43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/>
              <a:t>THANK YOU - ANY QUESTIONS?</a:t>
            </a:r>
            <a:endParaRPr sz="3100"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/>
              <a:t>Sinkhole Dataset</a:t>
            </a:r>
            <a:endParaRPr sz="7600" b="1"/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9375" y="3528425"/>
            <a:ext cx="1565251" cy="3436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3741761" y="3071300"/>
            <a:ext cx="16605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Provided by</a:t>
            </a:r>
            <a:endParaRPr sz="1600" b="1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</a:t>
            </a:r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Collected from various conservation and environmental departments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 features include: Soil Characteristics, Census Data, Weather Impacts, and Historical Florida Sinkhole Data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Target variable: Presence of sinkhole within a 1-mile radius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up the Data</a:t>
            </a:r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Removed columns that contain more than 75% nulls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categorical columns replace any nulls with the word ‘Unknown’ 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Impute any nulls in numerical columns with the mean of that column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Check for and remove outliers from the dataset</a:t>
            </a:r>
            <a:endParaRPr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Outliers were defined as values that fall outside of three standard deviations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Transformed target variable into a binary target (sinkhole or no sinkhole)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title"/>
          </p:nvPr>
        </p:nvSpPr>
        <p:spPr>
          <a:xfrm>
            <a:off x="311700" y="1907850"/>
            <a:ext cx="8520600" cy="13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 b="1"/>
              <a:t>Instant Insights</a:t>
            </a:r>
            <a:endParaRPr sz="71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Yearly Precipitation in Florida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050" y="2267925"/>
            <a:ext cx="7772400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Sinkhole History</a:t>
            </a:r>
            <a:endParaRPr/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4040" y="1185100"/>
            <a:ext cx="4455909" cy="369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0468" y="256424"/>
            <a:ext cx="5472616" cy="4630675"/>
          </a:xfrm>
          <a:prstGeom prst="rect">
            <a:avLst/>
          </a:prstGeom>
          <a:noFill/>
          <a:ln w="3810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179100" y="609650"/>
            <a:ext cx="2967300" cy="21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latin typeface="Trebuchet MS"/>
                <a:ea typeface="Trebuchet MS"/>
                <a:cs typeface="Trebuchet MS"/>
                <a:sym typeface="Trebuchet MS"/>
              </a:rPr>
              <a:t>Sinkholes</a:t>
            </a:r>
            <a:endParaRPr sz="4800" b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Plotted by 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 b="1">
                <a:latin typeface="Calibri"/>
                <a:ea typeface="Calibri"/>
                <a:cs typeface="Calibri"/>
                <a:sym typeface="Calibri"/>
              </a:rPr>
              <a:t>Year</a:t>
            </a:r>
            <a:endParaRPr b="1"/>
          </a:p>
        </p:txBody>
      </p:sp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179100" y="3463488"/>
            <a:ext cx="2967300" cy="10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Dataset</a:t>
            </a:r>
            <a:endParaRPr sz="3400"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6550" y="3505613"/>
            <a:ext cx="1432400" cy="3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1160</Words>
  <Application>Microsoft Office PowerPoint</Application>
  <PresentationFormat>On-screen Show (16:9)</PresentationFormat>
  <Paragraphs>183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Roboto Medium</vt:lpstr>
      <vt:lpstr>Trebuchet MS</vt:lpstr>
      <vt:lpstr>Proxima Nova</vt:lpstr>
      <vt:lpstr>Open Sans</vt:lpstr>
      <vt:lpstr>Arial</vt:lpstr>
      <vt:lpstr>Roboto</vt:lpstr>
      <vt:lpstr>Calibri</vt:lpstr>
      <vt:lpstr>Spearmint</vt:lpstr>
      <vt:lpstr>MetLife Sinkhole Analysis</vt:lpstr>
      <vt:lpstr>Goal of Analysis</vt:lpstr>
      <vt:lpstr>Sinkhole Dataset</vt:lpstr>
      <vt:lpstr>The Data</vt:lpstr>
      <vt:lpstr>Cleaning up the Data</vt:lpstr>
      <vt:lpstr>Instant Insights</vt:lpstr>
      <vt:lpstr>Yearly Precipitation in Florida </vt:lpstr>
      <vt:lpstr>Sinkhole History</vt:lpstr>
      <vt:lpstr>Sinkholes Plotted by  Year</vt:lpstr>
      <vt:lpstr>High Risk Area Tampa</vt:lpstr>
      <vt:lpstr>Gulf Coast</vt:lpstr>
      <vt:lpstr>Model Creation</vt:lpstr>
      <vt:lpstr>Model Building Process</vt:lpstr>
      <vt:lpstr>Feature Selection &amp; Engineering</vt:lpstr>
      <vt:lpstr>Feature Lists</vt:lpstr>
      <vt:lpstr>Model Creation With Imbalanced Data</vt:lpstr>
      <vt:lpstr>Model Results</vt:lpstr>
      <vt:lpstr>Initial Modeling Results</vt:lpstr>
      <vt:lpstr>Gradient Boosted Tree Results</vt:lpstr>
      <vt:lpstr>Model Results for Feature List #3</vt:lpstr>
      <vt:lpstr>Cross Validation Results - Feature List #3</vt:lpstr>
      <vt:lpstr>Feature Weights and Model Insights</vt:lpstr>
      <vt:lpstr>Summary of Results</vt:lpstr>
      <vt:lpstr>Recommendations</vt:lpstr>
      <vt:lpstr>THANK YOU -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MetLife Sinkhole Analysis</dc:title>
  <cp:lastModifiedBy>Michael Andrejco</cp:lastModifiedBy>
  <cp:revision>1</cp:revision>
  <dcterms:modified xsi:type="dcterms:W3CDTF">2020-11-19T03:44:53Z</dcterms:modified>
</cp:coreProperties>
</file>